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DM Sans" pitchFamily="2" charset="0"/>
      <p:regular r:id="rId14"/>
      <p:bold r:id="rId15"/>
    </p:embeddedFont>
    <p:embeddedFont>
      <p:font typeface="Libre Baskerville" panose="02000000000000000000" pitchFamily="2" charset="0"/>
      <p:regular r:id="rId16"/>
    </p:embeddedFont>
  </p:embeddedFontLst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896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CF590D84-79D3-4C28-8272-EDD8FDDBF9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8288"/>
            <a:ext cx="14630400" cy="819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114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7">
            <a:extLst>
              <a:ext uri="{FF2B5EF4-FFF2-40B4-BE49-F238E27FC236}">
                <a16:creationId xmlns:a16="http://schemas.microsoft.com/office/drawing/2014/main" id="{79A4DA0F-3F6D-18B8-DDDC-E6D783CC7D7E}"/>
              </a:ext>
            </a:extLst>
          </p:cNvPr>
          <p:cNvSpPr txBox="1">
            <a:spLocks/>
          </p:cNvSpPr>
          <p:nvPr/>
        </p:nvSpPr>
        <p:spPr>
          <a:xfrm>
            <a:off x="9373599" y="3120221"/>
            <a:ext cx="3774831" cy="1420446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/>
              <a:t>Fundamentos de Programación </a:t>
            </a:r>
            <a:endParaRPr lang="es-EC" b="1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BF6BE14-379E-D643-CBC8-2DBE31456A37}"/>
              </a:ext>
            </a:extLst>
          </p:cNvPr>
          <p:cNvSpPr/>
          <p:nvPr/>
        </p:nvSpPr>
        <p:spPr>
          <a:xfrm>
            <a:off x="11572700" y="7696154"/>
            <a:ext cx="293875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0" i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Ing. Mónica Ramírez </a:t>
            </a:r>
            <a:r>
              <a:rPr lang="es-ES" sz="2000" b="0" i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Mgtr</a:t>
            </a:r>
            <a:r>
              <a:rPr lang="es-ES" sz="2000" b="0" i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8DC6548-A1C5-02B0-C92F-CE8C29754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4742" y="7696154"/>
            <a:ext cx="1348857" cy="53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12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143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Polimorfismo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87037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Variedad de formas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15457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 mismo método puede ser implementado de forma diferente en subclases.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487037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664160"/>
            <a:ext cx="41208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Unificación de comportamiento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508909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Permite tratar objetos de diferentes tipos de forma uniforme.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487037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Flexibilidad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154579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Facilita la adaptación del código a nuevos requerimientos.</a:t>
            </a:r>
            <a:endParaRPr lang="en-US" sz="175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B1F3073F-5E57-A8C9-39C4-FA96C81C5A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67064" y="7640717"/>
            <a:ext cx="2263336" cy="594412"/>
          </a:xfrm>
          <a:prstGeom prst="rect">
            <a:avLst/>
          </a:prstGeom>
        </p:spPr>
      </p:pic>
      <p:pic>
        <p:nvPicPr>
          <p:cNvPr id="4098" name="Picture 2" descr="Polimorfismo – Java 101">
            <a:extLst>
              <a:ext uri="{FF2B5EF4-FFF2-40B4-BE49-F238E27FC236}">
                <a16:creationId xmlns:a16="http://schemas.microsoft.com/office/drawing/2014/main" id="{9A691D49-40F4-999D-5217-F7FB4EF3B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704" y="0"/>
            <a:ext cx="14720103" cy="283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5216" y="610076"/>
            <a:ext cx="6039207" cy="692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Beneficios de la POO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75216" y="1745099"/>
            <a:ext cx="3630692" cy="730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50"/>
              </a:lnSpc>
              <a:buNone/>
            </a:pPr>
            <a:r>
              <a:rPr lang="en-US" sz="5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5750" dirty="0"/>
          </a:p>
        </p:txBody>
      </p:sp>
      <p:sp>
        <p:nvSpPr>
          <p:cNvPr id="5" name="Text 2"/>
          <p:cNvSpPr/>
          <p:nvPr/>
        </p:nvSpPr>
        <p:spPr>
          <a:xfrm>
            <a:off x="1206222" y="2752844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Reutilización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75216" y="3231713"/>
            <a:ext cx="3630692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 código se puede reutilizar en diferentes proyectos, ahorrando tiempo.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4738092" y="1745099"/>
            <a:ext cx="3630692" cy="730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50"/>
              </a:lnSpc>
              <a:buNone/>
            </a:pPr>
            <a:r>
              <a:rPr lang="en-US" sz="5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5750" dirty="0"/>
          </a:p>
        </p:txBody>
      </p:sp>
      <p:sp>
        <p:nvSpPr>
          <p:cNvPr id="8" name="Text 5"/>
          <p:cNvSpPr/>
          <p:nvPr/>
        </p:nvSpPr>
        <p:spPr>
          <a:xfrm>
            <a:off x="5169098" y="2752844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Mantenimiento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738092" y="3231713"/>
            <a:ext cx="363069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Es más fácil de mantener y modificar el código a largo plazo.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75216" y="5069800"/>
            <a:ext cx="3630692" cy="730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50"/>
              </a:lnSpc>
              <a:buNone/>
            </a:pPr>
            <a:r>
              <a:rPr lang="en-US" sz="5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5750" dirty="0"/>
          </a:p>
        </p:txBody>
      </p:sp>
      <p:sp>
        <p:nvSpPr>
          <p:cNvPr id="11" name="Text 8"/>
          <p:cNvSpPr/>
          <p:nvPr/>
        </p:nvSpPr>
        <p:spPr>
          <a:xfrm>
            <a:off x="1206222" y="6077545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Flexibilidad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775216" y="6556415"/>
            <a:ext cx="3630692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 código se puede adaptar fácilmente a cambios en los requisitos.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4738092" y="5069800"/>
            <a:ext cx="3630692" cy="730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50"/>
              </a:lnSpc>
              <a:buNone/>
            </a:pPr>
            <a:r>
              <a:rPr lang="en-US" sz="5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5750" dirty="0"/>
          </a:p>
        </p:txBody>
      </p:sp>
      <p:sp>
        <p:nvSpPr>
          <p:cNvPr id="14" name="Text 11"/>
          <p:cNvSpPr/>
          <p:nvPr/>
        </p:nvSpPr>
        <p:spPr>
          <a:xfrm>
            <a:off x="5169098" y="6077545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Legibilidad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4738092" y="6556415"/>
            <a:ext cx="3630692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 código es más fácil de leer y comprender para otros programadores.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Programación Orientada a </a:t>
            </a:r>
            <a:r>
              <a:rPr lang="en-US" sz="4450" dirty="0" err="1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Objetos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Explorando los fundamentos y beneficios de la POO en Java y otros lenguajes de programación.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3025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D4AD180-11D0-F94F-7007-FE92BF60C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7064" y="7635188"/>
            <a:ext cx="2263336" cy="594412"/>
          </a:xfrm>
          <a:prstGeom prst="rect">
            <a:avLst/>
          </a:prstGeom>
        </p:spPr>
      </p:pic>
      <p:pic>
        <p:nvPicPr>
          <p:cNvPr id="1026" name="Picture 2" descr="Programación orientada a objetos (POO) ¡¡Absolutamente todo!!">
            <a:extLst>
              <a:ext uri="{FF2B5EF4-FFF2-40B4-BE49-F238E27FC236}">
                <a16:creationId xmlns:a16="http://schemas.microsoft.com/office/drawing/2014/main" id="{9361BC8A-FB19-60CF-6A18-3AB06E056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267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Qué es la Programación Orientada a Objetos?">
            <a:extLst>
              <a:ext uri="{FF2B5EF4-FFF2-40B4-BE49-F238E27FC236}">
                <a16:creationId xmlns:a16="http://schemas.microsoft.com/office/drawing/2014/main" id="{D4D344F8-BC78-7832-5D3C-9482FE399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76292"/>
            <a:ext cx="5486400" cy="555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41903"/>
            <a:ext cx="108973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¿Se puede implementar POO en Java?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9491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Sí, Java es un lenguaje de programación orientado a objetos (POO) que se basa en la creación de objetos y clases para modelar el mundo real en código.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599521" y="409491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Java ofrece una estructura completa para la POO, con características clave como la encapsulación, la abstracción, la herencia y el polimorfismo.</a:t>
            </a:r>
            <a:endParaRPr lang="en-US" sz="175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5C58C39-A3BD-F06F-8BF7-0FAE022ED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7064" y="7635188"/>
            <a:ext cx="2263336" cy="5944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720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8070" y="3260884"/>
            <a:ext cx="10298668" cy="667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Lenguajes de programación con POO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48070" y="4249460"/>
            <a:ext cx="6460331" cy="1588770"/>
          </a:xfrm>
          <a:prstGeom prst="roundRect">
            <a:avLst>
              <a:gd name="adj" fmla="val 565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5" name="Text 2"/>
          <p:cNvSpPr/>
          <p:nvPr/>
        </p:nvSpPr>
        <p:spPr>
          <a:xfrm>
            <a:off x="969407" y="4470797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Java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69407" y="4932998"/>
            <a:ext cx="6017657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Ampliamente utilizado en aplicaciones web, Android y desarrollo empresarial.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422118" y="4249460"/>
            <a:ext cx="6460331" cy="1588770"/>
          </a:xfrm>
          <a:prstGeom prst="roundRect">
            <a:avLst>
              <a:gd name="adj" fmla="val 565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8" name="Text 5"/>
          <p:cNvSpPr/>
          <p:nvPr/>
        </p:nvSpPr>
        <p:spPr>
          <a:xfrm>
            <a:off x="7643455" y="4470797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C++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643455" y="4932998"/>
            <a:ext cx="6017657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 lenguaje potente para sistemas operativos, videojuegos y aplicaciones de alto rendimiento.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8070" y="6051947"/>
            <a:ext cx="6460331" cy="1588770"/>
          </a:xfrm>
          <a:prstGeom prst="roundRect">
            <a:avLst>
              <a:gd name="adj" fmla="val 565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11" name="Text 8"/>
          <p:cNvSpPr/>
          <p:nvPr/>
        </p:nvSpPr>
        <p:spPr>
          <a:xfrm>
            <a:off x="969407" y="6273284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Python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69407" y="6735485"/>
            <a:ext cx="6017657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Popular para la ciencia de datos, aprendizaje automático y desarrollo web.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422118" y="6051947"/>
            <a:ext cx="6460331" cy="1588770"/>
          </a:xfrm>
          <a:prstGeom prst="roundRect">
            <a:avLst>
              <a:gd name="adj" fmla="val 565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14" name="Text 11"/>
          <p:cNvSpPr/>
          <p:nvPr/>
        </p:nvSpPr>
        <p:spPr>
          <a:xfrm>
            <a:off x="7643455" y="6273284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C#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7643455" y="6735485"/>
            <a:ext cx="6017657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Diseñado por Microsoft para aplicaciones Windows, desarrollo web y juegos.</a:t>
            </a:r>
            <a:endParaRPr lang="en-US" sz="1650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D83C36F9-707A-DB8A-804B-ACC4E7D1D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7064" y="7640717"/>
            <a:ext cx="2263336" cy="594412"/>
          </a:xfrm>
          <a:prstGeom prst="rect">
            <a:avLst/>
          </a:prstGeom>
        </p:spPr>
      </p:pic>
      <p:pic>
        <p:nvPicPr>
          <p:cNvPr id="2050" name="Picture 2" descr="Qué es el lenguaje de programación orientada a objetos (POO)? | Blog Coders  Free">
            <a:extLst>
              <a:ext uri="{FF2B5EF4-FFF2-40B4-BE49-F238E27FC236}">
                <a16:creationId xmlns:a16="http://schemas.microsoft.com/office/drawing/2014/main" id="{70F75D92-29E7-5E62-4A03-D461A71DB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0446"/>
            <a:ext cx="14630400" cy="286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Elipse 16">
            <a:extLst>
              <a:ext uri="{FF2B5EF4-FFF2-40B4-BE49-F238E27FC236}">
                <a16:creationId xmlns:a16="http://schemas.microsoft.com/office/drawing/2014/main" id="{F5D1788D-601F-7D50-7ED9-6E444CDD14EC}"/>
              </a:ext>
            </a:extLst>
          </p:cNvPr>
          <p:cNvSpPr/>
          <p:nvPr/>
        </p:nvSpPr>
        <p:spPr>
          <a:xfrm>
            <a:off x="5591474" y="736303"/>
            <a:ext cx="1723726" cy="80313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C#</a:t>
            </a:r>
            <a:endParaRPr lang="es-EC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D41738E8-ADC7-B37F-CE37-E88B6530D21B}"/>
              </a:ext>
            </a:extLst>
          </p:cNvPr>
          <p:cNvSpPr/>
          <p:nvPr/>
        </p:nvSpPr>
        <p:spPr>
          <a:xfrm>
            <a:off x="3553522" y="522234"/>
            <a:ext cx="1616927" cy="65410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</a:t>
            </a:r>
            <a:endParaRPr lang="es-EC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40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Definición de objetos, clases, atributos y métodos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Objetos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69738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Instancias de una clase, representan entidades concretas del mundo real.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Clases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569738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Plantillas o modelos que definen las características y el comportamiento de los objetos.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Atributos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569738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Propiedades o características que describen un objeto, como nombre, edad, color.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Métodos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569738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Acciones o funciones que un objeto puede realizar, como moverse, hablar, calcular.</a:t>
            </a:r>
            <a:endParaRPr lang="en-US" sz="175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79C27CA-6C23-F570-CF01-05CD1F4D0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7064" y="7640717"/>
            <a:ext cx="2263336" cy="59441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3669" y="616387"/>
            <a:ext cx="7576661" cy="2099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Pilares de la Programación Orientada a Objetos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3669" y="3303270"/>
            <a:ext cx="503753" cy="503753"/>
          </a:xfrm>
          <a:prstGeom prst="roundRect">
            <a:avLst>
              <a:gd name="adj" fmla="val 1867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5" name="Text 2"/>
          <p:cNvSpPr/>
          <p:nvPr/>
        </p:nvSpPr>
        <p:spPr>
          <a:xfrm>
            <a:off x="960596" y="3387209"/>
            <a:ext cx="149781" cy="335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511260" y="3303270"/>
            <a:ext cx="2799040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Encapsulación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11260" y="3787378"/>
            <a:ext cx="2948821" cy="1433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Ocultar la implementación interna de un objeto, exponiendo solo los métodos necesarios.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3919" y="3303270"/>
            <a:ext cx="503753" cy="503753"/>
          </a:xfrm>
          <a:prstGeom prst="roundRect">
            <a:avLst>
              <a:gd name="adj" fmla="val 1867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9" name="Text 6"/>
          <p:cNvSpPr/>
          <p:nvPr/>
        </p:nvSpPr>
        <p:spPr>
          <a:xfrm>
            <a:off x="4832271" y="3387209"/>
            <a:ext cx="206931" cy="335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5411510" y="3303270"/>
            <a:ext cx="2799040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Abstracción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11510" y="3787378"/>
            <a:ext cx="2948821" cy="1433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Representar solo las características relevantes de un objeto, sin detalles innecesarios.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83669" y="5696069"/>
            <a:ext cx="503753" cy="503753"/>
          </a:xfrm>
          <a:prstGeom prst="roundRect">
            <a:avLst>
              <a:gd name="adj" fmla="val 1867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13" name="Text 10"/>
          <p:cNvSpPr/>
          <p:nvPr/>
        </p:nvSpPr>
        <p:spPr>
          <a:xfrm>
            <a:off x="932021" y="5780008"/>
            <a:ext cx="206931" cy="335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1511260" y="5696069"/>
            <a:ext cx="2799040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Herencia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11260" y="6180177"/>
            <a:ext cx="2948821" cy="1433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Crear nuevas clases (subclases) que heredan las propiedades y métodos de una clase padre.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4683919" y="5696069"/>
            <a:ext cx="503753" cy="503753"/>
          </a:xfrm>
          <a:prstGeom prst="roundRect">
            <a:avLst>
              <a:gd name="adj" fmla="val 1867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17" name="Text 14"/>
          <p:cNvSpPr/>
          <p:nvPr/>
        </p:nvSpPr>
        <p:spPr>
          <a:xfrm>
            <a:off x="4837509" y="5780008"/>
            <a:ext cx="196453" cy="335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5411510" y="5696069"/>
            <a:ext cx="2799040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Polimorfismo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5411510" y="6180177"/>
            <a:ext cx="2948821" cy="1433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Permitir que objetos de diferentes tipos puedan ser tratados de manera uniforme.</a:t>
            </a:r>
            <a:endParaRPr lang="en-US" sz="1750" dirty="0"/>
          </a:p>
        </p:txBody>
      </p:sp>
      <p:pic>
        <p:nvPicPr>
          <p:cNvPr id="3076" name="Picture 4" descr="PILARES DE LA PROGRAMACION ORIENTADA A OBJETOS | Mind Map">
            <a:extLst>
              <a:ext uri="{FF2B5EF4-FFF2-40B4-BE49-F238E27FC236}">
                <a16:creationId xmlns:a16="http://schemas.microsoft.com/office/drawing/2014/main" id="{36CAEF5F-167F-2FFE-33BA-872E9C8A0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949" y="0"/>
            <a:ext cx="5896452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Encapsulamiento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134553"/>
            <a:ext cx="2152055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1094" y="2959179"/>
            <a:ext cx="12644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542818"/>
            <a:ext cx="28482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Protección de datos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33236"/>
            <a:ext cx="69938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Evita modificaciones no deseadas del estado interno de un objeto.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817501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s-EC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861078"/>
            <a:ext cx="4304109" cy="16698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7043" y="4469249"/>
            <a:ext cx="17466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Control de acceso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578310"/>
            <a:ext cx="71764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Define qué partes del código pueden acceder a los datos de un objeto.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544026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s-EC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587603"/>
            <a:ext cx="6456164" cy="166985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66924" y="6195774"/>
            <a:ext cx="17466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814417"/>
            <a:ext cx="41673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Mantenimiento simplificado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304836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Facilita la modificación del código sin afectar otras partes del programa.</a:t>
            </a:r>
            <a:endParaRPr lang="en-US" sz="1750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A1AE34D3-AC5F-9C7D-DACE-DB7CFE0C3E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67064" y="7640717"/>
            <a:ext cx="2263336" cy="594412"/>
          </a:xfrm>
          <a:prstGeom prst="rect">
            <a:avLst/>
          </a:prstGeom>
        </p:spPr>
      </p:pic>
      <p:pic>
        <p:nvPicPr>
          <p:cNvPr id="7170" name="Picture 2" descr="ENCAPSULAMIENTO | Programacion Orientada a Objetos en Java">
            <a:extLst>
              <a:ext uri="{FF2B5EF4-FFF2-40B4-BE49-F238E27FC236}">
                <a16:creationId xmlns:a16="http://schemas.microsoft.com/office/drawing/2014/main" id="{004C0084-E83D-E455-6697-854938FCC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775" y="-21528"/>
            <a:ext cx="4812625" cy="270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83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Abstracción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40781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4" name="Text 2"/>
          <p:cNvSpPr/>
          <p:nvPr/>
        </p:nvSpPr>
        <p:spPr>
          <a:xfrm>
            <a:off x="1028224" y="2867501"/>
            <a:ext cx="12644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667595"/>
            <a:ext cx="29856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Ocultar complejidad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158014"/>
            <a:ext cx="810922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Proporciona una vista simplificada de un objeto, mostrando solo lo necesario.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732490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8" name="Shape 6"/>
          <p:cNvSpPr/>
          <p:nvPr/>
        </p:nvSpPr>
        <p:spPr>
          <a:xfrm>
            <a:off x="793790" y="3861078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9" name="Text 7"/>
          <p:cNvSpPr/>
          <p:nvPr/>
        </p:nvSpPr>
        <p:spPr>
          <a:xfrm>
            <a:off x="1028224" y="4287798"/>
            <a:ext cx="17466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Modularidad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578310"/>
            <a:ext cx="751117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Permite crear componentes independientes y reutilizables en el código.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152787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13" name="Shape 11"/>
          <p:cNvSpPr/>
          <p:nvPr/>
        </p:nvSpPr>
        <p:spPr>
          <a:xfrm>
            <a:off x="793790" y="5281374"/>
            <a:ext cx="6521410" cy="1669852"/>
          </a:xfrm>
          <a:prstGeom prst="roundRect">
            <a:avLst>
              <a:gd name="adj" fmla="val 57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14" name="Text 12"/>
          <p:cNvSpPr/>
          <p:nvPr/>
        </p:nvSpPr>
        <p:spPr>
          <a:xfrm>
            <a:off x="1028224" y="5889546"/>
            <a:ext cx="17466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508188"/>
            <a:ext cx="29644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Mejora la legibilidad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5998607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Facilita la comprensión del código al reducir la complejidad.</a:t>
            </a:r>
            <a:endParaRPr lang="en-US" sz="1750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FD965328-BC4A-096F-CB9F-C85F76E9D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7064" y="7640717"/>
            <a:ext cx="2263336" cy="594412"/>
          </a:xfrm>
          <a:prstGeom prst="rect">
            <a:avLst/>
          </a:prstGeom>
        </p:spPr>
      </p:pic>
      <p:pic>
        <p:nvPicPr>
          <p:cNvPr id="6146" name="Picture 2" descr="Paradigma de la programación orientada a objetos">
            <a:extLst>
              <a:ext uri="{FF2B5EF4-FFF2-40B4-BE49-F238E27FC236}">
                <a16:creationId xmlns:a16="http://schemas.microsoft.com/office/drawing/2014/main" id="{3434DAE0-C59C-C722-B2EC-C18D49455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9049" y="2500"/>
            <a:ext cx="3641059" cy="232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Herencia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34050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Reutilización de código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Evita la repetición de código, ahorrando tiempo y esfuerzo.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Jerarquía de clases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44924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Establece una relación padre-hijo entre clases, creando una estructura lógica.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Polimorfismo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26375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Permite que subclases hereden y modifiquen el comportamiento de sus padres.</a:t>
            </a:r>
            <a:endParaRPr lang="en-US" sz="175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9F63BA5E-1A90-72C0-C7FD-2553CC540A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67064" y="7640717"/>
            <a:ext cx="2263336" cy="59441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CDF1D52-FC05-071E-4805-83A845F0FC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59861"/>
            <a:ext cx="6065133" cy="841678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546</Words>
  <Application>Microsoft Office PowerPoint</Application>
  <PresentationFormat>Personalizado</PresentationFormat>
  <Paragraphs>97</Paragraphs>
  <Slides>11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Libre Baskerville</vt:lpstr>
      <vt:lpstr>Arial</vt:lpstr>
      <vt:lpstr>DM Sans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MONICA ALEXANDRA RAMIREZ VELASTEGUI</cp:lastModifiedBy>
  <cp:revision>2</cp:revision>
  <dcterms:created xsi:type="dcterms:W3CDTF">2025-01-03T05:08:36Z</dcterms:created>
  <dcterms:modified xsi:type="dcterms:W3CDTF">2025-01-03T05:20:47Z</dcterms:modified>
</cp:coreProperties>
</file>